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5"/>
  </p:notesMasterIdLst>
  <p:sldIdLst>
    <p:sldId id="257" r:id="rId3"/>
    <p:sldId id="259" r:id="rId4"/>
    <p:sldId id="260" r:id="rId5"/>
    <p:sldId id="287" r:id="rId6"/>
    <p:sldId id="297" r:id="rId7"/>
    <p:sldId id="298" r:id="rId8"/>
    <p:sldId id="288" r:id="rId9"/>
    <p:sldId id="289" r:id="rId10"/>
    <p:sldId id="293" r:id="rId11"/>
    <p:sldId id="294" r:id="rId12"/>
    <p:sldId id="295" r:id="rId13"/>
    <p:sldId id="296" r:id="rId14"/>
    <p:sldId id="304" r:id="rId15"/>
    <p:sldId id="290" r:id="rId16"/>
    <p:sldId id="291" r:id="rId17"/>
    <p:sldId id="299" r:id="rId18"/>
    <p:sldId id="300" r:id="rId19"/>
    <p:sldId id="301" r:id="rId20"/>
    <p:sldId id="303" r:id="rId21"/>
    <p:sldId id="305" r:id="rId22"/>
    <p:sldId id="30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328"/>
    <a:srgbClr val="29A9E1"/>
    <a:srgbClr val="29A9FF"/>
    <a:srgbClr val="000000"/>
    <a:srgbClr val="E6E6E6"/>
    <a:srgbClr val="7B7B7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0"/>
    <p:restoredTop sz="93972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1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12BC-4A1C-1543-AD89-696F3A333C4E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063B-65CE-2E4C-8BC5-6494B2239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7B7B7B"/>
            </a:gs>
            <a:gs pos="10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79120" y="772273"/>
            <a:ext cx="11088914" cy="233142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6680"/>
              </a:lnSpc>
            </a:pPr>
            <a:r>
              <a:rPr lang="en-US" sz="6600" b="1" dirty="0" smtClean="0">
                <a:solidFill>
                  <a:srgbClr val="000000"/>
                </a:solidFill>
              </a:rPr>
              <a:t>LOINC 2.60 content</a:t>
            </a:r>
            <a:r>
              <a:rPr lang="en-US" sz="6600" b="1" baseline="0" dirty="0" smtClean="0">
                <a:solidFill>
                  <a:srgbClr val="000000"/>
                </a:solidFill>
              </a:rPr>
              <a:t> updates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33977" y="2850145"/>
            <a:ext cx="1123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Laboratory LOINC Meeting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Thursday, June 8, 2017</a:t>
            </a:r>
          </a:p>
          <a:p>
            <a:pPr algn="ctr"/>
            <a:endParaRPr lang="en-US" sz="3600" b="1" dirty="0" smtClean="0">
              <a:solidFill>
                <a:srgbClr val="E06328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E06328"/>
                </a:solidFill>
              </a:rPr>
              <a:t>Swapna Abhyankar, MD</a:t>
            </a:r>
            <a:endParaRPr lang="en-US" sz="3600" b="1" dirty="0">
              <a:solidFill>
                <a:srgbClr val="E0632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53" y="5514103"/>
            <a:ext cx="803563" cy="803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8" y="5430982"/>
            <a:ext cx="2636927" cy="9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1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19760"/>
          </a:xfrm>
          <a:prstGeom prst="rect">
            <a:avLst/>
          </a:prstGeom>
          <a:solidFill>
            <a:srgbClr val="2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788160" y="963653"/>
            <a:ext cx="8524240" cy="1892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15" y="5505173"/>
            <a:ext cx="803563" cy="80356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101149" y="5748791"/>
            <a:ext cx="3323771" cy="478971"/>
          </a:xfrm>
          <a:prstGeom prst="rect">
            <a:avLst/>
          </a:prstGeom>
          <a:noFill/>
          <a:ln w="25400">
            <a:solidFill>
              <a:srgbClr val="29A9E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i="0" baseline="0" dirty="0" smtClean="0">
                <a:solidFill>
                  <a:schemeClr val="bg1"/>
                </a:solidFill>
              </a:rPr>
              <a:t>PREMIUM MEMBERS ONLY</a:t>
            </a:r>
            <a:endParaRPr lang="en-US" b="1" i="0" baseline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526" y="5471622"/>
            <a:ext cx="2558412" cy="9041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86560" y="1"/>
            <a:ext cx="8778240" cy="623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spc="1000" baseline="0" dirty="0" smtClean="0">
                <a:solidFill>
                  <a:schemeClr val="bg1"/>
                </a:solidFill>
              </a:rPr>
              <a:t>LOINCINAR 2</a:t>
            </a:r>
            <a:endParaRPr lang="en-US" sz="2400" spc="10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466725"/>
          </a:xfrm>
          <a:prstGeom prst="rect">
            <a:avLst/>
          </a:prstGeom>
          <a:solidFill>
            <a:srgbClr val="29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200" y="466725"/>
            <a:ext cx="10515600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53" y="5514103"/>
            <a:ext cx="803563" cy="803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8" y="5430982"/>
            <a:ext cx="2636927" cy="9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tmms.nist.gov/rtmms/index.htm#!hrosetta" TargetMode="External"/><Relationship Id="rId2" Type="http://schemas.openxmlformats.org/officeDocument/2006/relationships/hyperlink" Target="https://loinc.org/downloads/accessory-fil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earch.loinc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oinc.org/downloads/accessory-file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920240"/>
            <a:ext cx="10155115" cy="36383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Fairly even across term types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148 lab (mainly Strep </a:t>
            </a:r>
            <a:r>
              <a:rPr lang="en-US" sz="3600" dirty="0" err="1" smtClean="0"/>
              <a:t>pneumo</a:t>
            </a:r>
            <a:r>
              <a:rPr lang="en-US" sz="3600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191 clinical (mainly to make the “lookback period” representation consistent)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197 survey (mainly CMS)</a:t>
            </a:r>
            <a:endParaRPr lang="en-US" sz="3600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Component 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920240"/>
            <a:ext cx="10155115" cy="36383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46 lab (mainly PATH)</a:t>
            </a: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340 clinical (mostly RAD)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94 survey (mainly CMS)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Other major axis 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920240"/>
            <a:ext cx="10155115" cy="36383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Descriptions, public change reasons, class, copyright,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5000 for RAD terms</a:t>
            </a:r>
            <a:endParaRPr lang="en-US" sz="3600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6000 other 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920240"/>
            <a:ext cx="10155115" cy="3638348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265 terms deprecated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Nearly all are Strep </a:t>
            </a:r>
            <a:r>
              <a:rPr lang="en-US" sz="2400" dirty="0" err="1" smtClean="0"/>
              <a:t>pneumo</a:t>
            </a:r>
            <a:r>
              <a:rPr lang="en-US" sz="2400" dirty="0" smtClean="0"/>
              <a:t> terms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12 California encephalitis virus terms </a:t>
            </a:r>
            <a:r>
              <a:rPr lang="en-US" sz="2800" dirty="0" err="1" smtClean="0"/>
              <a:t>undeprecated</a:t>
            </a:r>
            <a:endParaRPr lang="en-US" sz="28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Had been deprecated a few years ago because thought to be the same as La Crosse Virus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Upon further review, confirmed to be a distinct species in the CAL serogroup along with </a:t>
            </a:r>
            <a:r>
              <a:rPr lang="en-US" sz="2600" dirty="0" err="1"/>
              <a:t>LaCrosse</a:t>
            </a:r>
            <a:r>
              <a:rPr lang="en-US" sz="2600" dirty="0"/>
              <a:t> virus (LACV), Jamestown Canyon virus (JCV), Snowshoe Hare virus, and </a:t>
            </a:r>
            <a:r>
              <a:rPr lang="en-US" sz="2600" dirty="0" err="1"/>
              <a:t>Trivitattus</a:t>
            </a:r>
            <a:r>
              <a:rPr lang="en-US" sz="2600" dirty="0"/>
              <a:t> </a:t>
            </a:r>
            <a:r>
              <a:rPr lang="en-US" sz="2600" dirty="0" smtClean="0"/>
              <a:t>virus</a:t>
            </a:r>
            <a:endParaRPr lang="en-US" dirty="0" smtClean="0"/>
          </a:p>
          <a:p>
            <a:pPr algn="l"/>
            <a:r>
              <a:rPr lang="en-US" dirty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Deprecated &amp; </a:t>
            </a:r>
            <a:r>
              <a:rPr lang="en-US" dirty="0" err="1" smtClean="0"/>
              <a:t>Undeprecated</a:t>
            </a:r>
            <a:r>
              <a:rPr lang="en-US" dirty="0" smtClean="0"/>
              <a:t>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Streptococcus pneumoniae project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107831" y="1591056"/>
            <a:ext cx="10155115" cy="3638348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Last fall, it was brought to our attention that Strep </a:t>
            </a:r>
            <a:r>
              <a:rPr lang="en-US" sz="3600" dirty="0" err="1" smtClean="0"/>
              <a:t>pneumo</a:t>
            </a:r>
            <a:r>
              <a:rPr lang="en-US" sz="3600" dirty="0" smtClean="0"/>
              <a:t> terms were ambiguous as to serotype designations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Two serotype numbering systems – U.S. and Danish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Serotype naming system (or the word “serotype”) not specified in Component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Some information in term descriptions and related names, but not consistent</a:t>
            </a:r>
          </a:p>
        </p:txBody>
      </p:sp>
    </p:spTree>
    <p:extLst>
      <p:ext uri="{BB962C8B-B14F-4D97-AF65-F5344CB8AC3E}">
        <p14:creationId xmlns:p14="http://schemas.microsoft.com/office/powerpoint/2010/main" val="105314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95129"/>
              </p:ext>
            </p:extLst>
          </p:nvPr>
        </p:nvGraphicFramePr>
        <p:xfrm>
          <a:off x="7144511" y="625321"/>
          <a:ext cx="2939761" cy="6011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696"/>
                <a:gridCol w="1077068"/>
                <a:gridCol w="886997"/>
              </a:tblGrid>
              <a:tr h="428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Serogroup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Danish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serotype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U.S.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serotype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4358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29057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4358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err="1">
                          <a:effectLst/>
                        </a:rPr>
                        <a:t>NDc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>
                    <a:solidFill>
                      <a:srgbClr val="FFFF00"/>
                    </a:solidFill>
                  </a:tcPr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>
                    <a:solidFill>
                      <a:srgbClr val="29A9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>
                    <a:solidFill>
                      <a:srgbClr val="E06328"/>
                    </a:solidFill>
                  </a:tcPr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>
                    <a:solidFill>
                      <a:srgbClr val="29A9E1"/>
                    </a:solidFill>
                  </a:tcPr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4" marR="7264" marT="7264" marB="0" anchor="b"/>
                </a:tc>
              </a:tr>
              <a:tr h="14528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rgbClr val="E063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1107831" y="719328"/>
            <a:ext cx="5817225" cy="4572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Examples: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Ambiguous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Streptococcus pneumoniae </a:t>
            </a:r>
            <a:r>
              <a:rPr lang="en-US" dirty="0" smtClean="0"/>
              <a:t>9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Serogroup 9?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U.S. serotype 9/Danish serotype 9N?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Streptococcus pneumoniae 33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Serogroup 33?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U.S. serotype 33/Danish serotype 9A?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Unambiguous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Streptococcus pneumoniae 51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Only possibility is U.S. serotype 51/Danish serotype 7F</a:t>
            </a:r>
          </a:p>
          <a:p>
            <a:pPr algn="l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7177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pneumoniae project (cont.)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107831" y="1725168"/>
            <a:ext cx="10155115" cy="363834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Reviewed all Streptococcus pneumoniae terms in LOINC</a:t>
            </a:r>
            <a:endParaRPr lang="en-US" sz="3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Determined which terms are ambiguous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Which ones are not ambiguous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Updated unambiguous terms to reflect Danish serotype (~80)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Deprecated ambiguous terms and mapped to a set of new terms that reflect Danish serotype (~230)</a:t>
            </a:r>
          </a:p>
        </p:txBody>
      </p:sp>
    </p:spTree>
    <p:extLst>
      <p:ext uri="{BB962C8B-B14F-4D97-AF65-F5344CB8AC3E}">
        <p14:creationId xmlns:p14="http://schemas.microsoft.com/office/powerpoint/2010/main" val="71854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pneumoniae project (cont.)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646176" y="1481328"/>
            <a:ext cx="10984992" cy="363834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Added Technical Brief regarding Strep </a:t>
            </a:r>
            <a:r>
              <a:rPr lang="en-US" sz="2800" dirty="0" err="1" smtClean="0"/>
              <a:t>pneumo</a:t>
            </a:r>
            <a:r>
              <a:rPr lang="en-US" sz="2800" dirty="0" smtClean="0"/>
              <a:t> naming in the LOINC Users’ Guide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Added part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Added U.S. serotype number as a related name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Added vaccines to related names for relevant serotypes (“PCV7”, “PCV13”, “PPSV23”)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Component: “Streptococcus pneumoniae Danish serotype {#}…”</a:t>
            </a:r>
          </a:p>
        </p:txBody>
      </p:sp>
    </p:spTree>
    <p:extLst>
      <p:ext uri="{BB962C8B-B14F-4D97-AF65-F5344CB8AC3E}">
        <p14:creationId xmlns:p14="http://schemas.microsoft.com/office/powerpoint/2010/main" val="17335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IEEE Collaboration update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646176" y="1481328"/>
            <a:ext cx="10984992" cy="387096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No updates since last release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LOINC-IEEE </a:t>
            </a:r>
            <a:r>
              <a:rPr lang="en-US" dirty="0"/>
              <a:t>mapping freely available with login 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LOINC website as accessory file (</a:t>
            </a:r>
            <a:r>
              <a:rPr lang="en-US" dirty="0">
                <a:hlinkClick r:id="rId2"/>
              </a:rPr>
              <a:t>https://loinc.org/downloads/accessory-files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  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NIST RTMMS site (</a:t>
            </a:r>
            <a:r>
              <a:rPr lang="en-US" dirty="0">
                <a:hlinkClick r:id="rId3"/>
              </a:rPr>
              <a:t>https://rtmms.nist.gov/rtmms/index.htm#!hrosetta</a:t>
            </a:r>
            <a:r>
              <a:rPr lang="en-US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Also can search in RELMA or </a:t>
            </a:r>
            <a:r>
              <a:rPr lang="en-US" dirty="0">
                <a:hlinkClick r:id="rId4"/>
              </a:rPr>
              <a:t>http://search.loinc.org</a:t>
            </a:r>
            <a:r>
              <a:rPr lang="en-US" dirty="0"/>
              <a:t> for:</a:t>
            </a:r>
          </a:p>
          <a:p>
            <a:pPr marL="736092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relatedcodes:IEEE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relatedcodes:MDC_REL_HUMIDITY_MICROENV</a:t>
            </a:r>
            <a:r>
              <a:rPr lang="en-US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Planning to work on remaining concepts in 11073-10101a before 2.62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Working closely with the HL7/IEEE workgroup on 10101b and 10101c content…will likely be balloted in </a:t>
            </a:r>
            <a:r>
              <a:rPr lang="en-US" dirty="0" smtClean="0"/>
              <a:t>2017-2018, </a:t>
            </a:r>
            <a:r>
              <a:rPr lang="en-US" dirty="0"/>
              <a:t>then added to LOINC</a:t>
            </a:r>
          </a:p>
        </p:txBody>
      </p:sp>
    </p:spTree>
    <p:extLst>
      <p:ext uri="{BB962C8B-B14F-4D97-AF65-F5344CB8AC3E}">
        <p14:creationId xmlns:p14="http://schemas.microsoft.com/office/powerpoint/2010/main" val="84089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RSNA Collaboration update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646176" y="1554480"/>
            <a:ext cx="10984992" cy="387096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Completed mapping for all modalities in the RSNA Core Playbook other than RP (modality-agnostic radiology procedures)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RP codes will be finished by the fall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Most of LOINC radiology codes have been updated per the LOINC/RSNA unified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LoincRsnaRadiologyPlaybook</a:t>
            </a:r>
            <a:r>
              <a:rPr lang="en-US" dirty="0" smtClean="0"/>
              <a:t> file available as an independent </a:t>
            </a:r>
            <a:r>
              <a:rPr lang="en-US" dirty="0"/>
              <a:t>download (</a:t>
            </a:r>
            <a:r>
              <a:rPr lang="en-US" dirty="0">
                <a:hlinkClick r:id="rId2"/>
              </a:rPr>
              <a:t>https://loinc.org/downloads/accessory-files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Includes mappings between the LOINC radiology parts and </a:t>
            </a:r>
            <a:r>
              <a:rPr lang="en-US" dirty="0" err="1" smtClean="0"/>
              <a:t>RadLex</a:t>
            </a:r>
            <a:r>
              <a:rPr lang="en-US" dirty="0" smtClean="0"/>
              <a:t> codes for all LOINC radiology terms as well as the Core Playbook maps where relevant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Can search for Core Playbook maps using “</a:t>
            </a:r>
            <a:r>
              <a:rPr lang="en-US" dirty="0" err="1" smtClean="0"/>
              <a:t>coreplaybook:true</a:t>
            </a:r>
            <a:r>
              <a:rPr lang="en-US" dirty="0" smtClean="0"/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16926" y="2163979"/>
            <a:ext cx="7283233" cy="321798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New terms</a:t>
            </a: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Term edits</a:t>
            </a: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Deprecated &amp; </a:t>
            </a:r>
            <a:r>
              <a:rPr lang="en-US" sz="3200" dirty="0" err="1" smtClean="0"/>
              <a:t>undeprecated</a:t>
            </a:r>
            <a:r>
              <a:rPr lang="en-US" sz="3200" dirty="0" smtClean="0"/>
              <a:t> terms</a:t>
            </a: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Other updates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14221"/>
            <a:ext cx="10515600" cy="112265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Overview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10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Assessment project update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646176" y="1554480"/>
            <a:ext cx="10984992" cy="387096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LCDS AND IRF-PAI completed and in version 2.60 release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85654-2  Long-Term Care Hospital (LTCH) Continuity Assessment Record and Evaluation (CARE) Data Set (LCDS) - version 3.00 [CMS </a:t>
            </a:r>
            <a:r>
              <a:rPr lang="en-US" dirty="0" smtClean="0"/>
              <a:t>Assessment]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Admission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Planned discharge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Unplanned discharge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Expired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Inpatient </a:t>
            </a:r>
            <a:r>
              <a:rPr lang="en-US" dirty="0"/>
              <a:t>Rehabilitation Facility – Patient Assessment Instrument (IRF-PAI) – version </a:t>
            </a:r>
            <a:r>
              <a:rPr lang="en-US" dirty="0" smtClean="0"/>
              <a:t>1.4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Outcome and Assessment Information set (OASIS) submitted to CMS for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Minimum Data Set (MDS) in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4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content work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646176" y="1554480"/>
            <a:ext cx="10984992" cy="387096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Agreement with CAP to represent all of CAP cancer protocols in LOINC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Beginning work with ICCR (International Collaboration on Cancer Reporting) on representing ICCR cancer protocols in LOINC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Preliminary discussion with AJCC (American Joint Committee on Cancer)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Work with NIDDK on terms related to chronic kidney disease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Fixing answer lists in preparation for first release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Mapping answer strings to SNOMED 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Groups project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Special topics workgroups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9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ubmission q &amp;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93" y="1638471"/>
            <a:ext cx="2809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920240"/>
            <a:ext cx="10155115" cy="36383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590 </a:t>
            </a:r>
            <a:r>
              <a:rPr lang="en-US" sz="3600" dirty="0"/>
              <a:t>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329 clinical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141 survey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1060 New LOINC terms for 2.60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690688"/>
            <a:ext cx="10155115" cy="38679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~400</a:t>
            </a:r>
            <a:r>
              <a:rPr lang="en-US" dirty="0" smtClean="0"/>
              <a:t> in the MICRO class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Includes 260 Streptococcus pneumoniae Danish serotype terms (more on this later)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Veterinary terms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76 in the PATH class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CAP Colorectal cancer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CAP Breast cancer panel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34 in ABXBACT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Bacterial resistance gene terms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Handfuls in CHEM, DRUG/TOX, HEME, BLDBNK,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590 new laboratory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690688"/>
            <a:ext cx="10155115" cy="38679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CAP Colorectal and breast cancer panels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Laboratory term 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49" y="2155883"/>
            <a:ext cx="4496373" cy="2937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453" y="2167555"/>
            <a:ext cx="4583355" cy="29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6176" y="1690688"/>
            <a:ext cx="11058143" cy="386790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Veterinary terms</a:t>
            </a:r>
          </a:p>
          <a:p>
            <a:pPr algn="l"/>
            <a:r>
              <a:rPr lang="en-US" dirty="0"/>
              <a:t>Mycoplasma </a:t>
            </a:r>
            <a:r>
              <a:rPr lang="en-US" dirty="0" err="1"/>
              <a:t>flocculare</a:t>
            </a:r>
            <a:endParaRPr lang="en-US" dirty="0"/>
          </a:p>
          <a:p>
            <a:pPr algn="l"/>
            <a:r>
              <a:rPr lang="en-US" dirty="0" smtClean="0"/>
              <a:t>Mycoplasma </a:t>
            </a:r>
            <a:r>
              <a:rPr lang="en-US" dirty="0" err="1"/>
              <a:t>hyopneumoniae</a:t>
            </a:r>
            <a:r>
              <a:rPr lang="en-US" dirty="0"/>
              <a:t> DNA</a:t>
            </a:r>
          </a:p>
          <a:p>
            <a:pPr algn="l"/>
            <a:r>
              <a:rPr lang="en-US" dirty="0" smtClean="0"/>
              <a:t>Porcine </a:t>
            </a:r>
            <a:r>
              <a:rPr lang="en-US" dirty="0"/>
              <a:t>reproductive and respiratory syndrome virus North American strain RNA</a:t>
            </a:r>
          </a:p>
          <a:p>
            <a:pPr algn="l"/>
            <a:r>
              <a:rPr lang="en-US" dirty="0"/>
              <a:t>Porcine reproductive and respiratory syndrome virus European strain RNA</a:t>
            </a:r>
          </a:p>
          <a:p>
            <a:pPr algn="l"/>
            <a:r>
              <a:rPr lang="en-US" dirty="0"/>
              <a:t>Porcine reproductive and respiratory syndrome virus </a:t>
            </a:r>
            <a:r>
              <a:rPr lang="en-US" dirty="0" err="1"/>
              <a:t>Ingelvac</a:t>
            </a:r>
            <a:r>
              <a:rPr lang="en-US" dirty="0"/>
              <a:t> MLV strain ORF5 gene</a:t>
            </a:r>
          </a:p>
          <a:p>
            <a:pPr algn="l"/>
            <a:r>
              <a:rPr lang="en-US" dirty="0"/>
              <a:t>Porcine reproductive and respiratory syndrome virus </a:t>
            </a:r>
            <a:r>
              <a:rPr lang="en-US" dirty="0" err="1"/>
              <a:t>Ingelvac</a:t>
            </a:r>
            <a:r>
              <a:rPr lang="en-US" dirty="0"/>
              <a:t> ATP strain ORF5 gene</a:t>
            </a:r>
          </a:p>
          <a:p>
            <a:pPr algn="l"/>
            <a:r>
              <a:rPr lang="en-US" dirty="0" smtClean="0"/>
              <a:t>Porcine </a:t>
            </a:r>
            <a:r>
              <a:rPr lang="en-US" dirty="0"/>
              <a:t>epidemic diarrhea virus S INDEL strain S gene</a:t>
            </a:r>
          </a:p>
          <a:p>
            <a:pPr algn="l"/>
            <a:r>
              <a:rPr lang="en-US" dirty="0"/>
              <a:t>Porcine epidemic diarrhea virus prototype strain S gene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Laboratory term highlights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566672"/>
            <a:ext cx="10155115" cy="36383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110 new RAD terms to match Fluoroscopy and Mammography terms in the RSNA Playbook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100 document ontology terms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~50 new terms for clinical history concepts related to CDC case reporting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Rubella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Renal replacement therapy goals panel (in collaboration with NIDDK)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Retinal nerve fiber layer thickness panel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329 new clinical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920240"/>
            <a:ext cx="10155115" cy="36383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Primarily for CMS Assessments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Long-Term Care Hospital (LTCH) Continuity Assessment Record and Evaluation (CARE) Data Set (LCDS) - Planned Discharge - version </a:t>
            </a:r>
            <a:r>
              <a:rPr lang="en-US" dirty="0" smtClean="0"/>
              <a:t>3.00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Inpatient Rehabilitation Facility – Patient Assessment Instrument (IRF-PAI) – version 1.4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Minnesota Living with Heart Failure Questionnaire (MLHFQ)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Kansas City Cardiomyopathy Questionnaire (KCCQ)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141 new survey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7831" y="1920240"/>
            <a:ext cx="10155115" cy="36383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Components - 536</a:t>
            </a: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One of other major LOINC axes - 480</a:t>
            </a: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Other fields such as description, class, copyright – almost 6000</a:t>
            </a:r>
            <a:endParaRPr lang="en-US" sz="3600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Nearly 7000 term 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s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INCinar Template v2.1" id="{0AE6C243-512D-7043-AB30-49287FC1EE90}" vid="{924BAF2E-5361-DF4C-BAF4-C42D92E9ADB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s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INCinar Template v2.1" id="{0AE6C243-512D-7043-AB30-49287FC1EE90}" vid="{AD5B01A6-0858-5D42-AC08-0B47F3B2CF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LOINCinar Template v2.1</Template>
  <TotalTime>2749</TotalTime>
  <Words>973</Words>
  <Application>Microsoft Office PowerPoint</Application>
  <PresentationFormat>Widescreen</PresentationFormat>
  <Paragraphs>205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Lato</vt:lpstr>
      <vt:lpstr>Times New Roman</vt:lpstr>
      <vt:lpstr>Office Theme</vt:lpstr>
      <vt:lpstr>1_Office Theme</vt:lpstr>
      <vt:lpstr>PowerPoint Presentation</vt:lpstr>
      <vt:lpstr>Overview</vt:lpstr>
      <vt:lpstr>1060 New LOINC terms for 2.60</vt:lpstr>
      <vt:lpstr>590 new laboratory terms</vt:lpstr>
      <vt:lpstr>Laboratory term highlights</vt:lpstr>
      <vt:lpstr>Laboratory term highlights (cont.)</vt:lpstr>
      <vt:lpstr>329 new clinical terms</vt:lpstr>
      <vt:lpstr>141 new survey terms</vt:lpstr>
      <vt:lpstr>Nearly 7000 term edits</vt:lpstr>
      <vt:lpstr>Component edits</vt:lpstr>
      <vt:lpstr>Other major axis edits</vt:lpstr>
      <vt:lpstr>6000 other edits</vt:lpstr>
      <vt:lpstr>Deprecated &amp; Undeprecated terms</vt:lpstr>
      <vt:lpstr>Streptococcus pneumoniae project</vt:lpstr>
      <vt:lpstr>PowerPoint Presentation</vt:lpstr>
      <vt:lpstr>Streptococcus pneumoniae project (cont.)</vt:lpstr>
      <vt:lpstr>Streptococcus pneumoniae project (cont.)</vt:lpstr>
      <vt:lpstr>IEEE Collaboration update</vt:lpstr>
      <vt:lpstr>RSNA Collaboration update</vt:lpstr>
      <vt:lpstr>CMS Assessment project update</vt:lpstr>
      <vt:lpstr>Other content work</vt:lpstr>
      <vt:lpstr>PowerPoint Presentation</vt:lpstr>
    </vt:vector>
  </TitlesOfParts>
  <Company>Indiana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Deckard, Jamalynne</dc:creator>
  <cp:lastModifiedBy>Abhyankar, Swapna</cp:lastModifiedBy>
  <cp:revision>85</cp:revision>
  <dcterms:created xsi:type="dcterms:W3CDTF">2017-05-21T23:16:59Z</dcterms:created>
  <dcterms:modified xsi:type="dcterms:W3CDTF">2017-06-08T01:35:07Z</dcterms:modified>
</cp:coreProperties>
</file>